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80" r:id="rId2"/>
    <p:sldId id="286" r:id="rId3"/>
    <p:sldId id="281" r:id="rId4"/>
    <p:sldId id="283" r:id="rId5"/>
    <p:sldId id="284" r:id="rId6"/>
    <p:sldId id="257" r:id="rId7"/>
    <p:sldId id="258" r:id="rId8"/>
    <p:sldId id="285" r:id="rId9"/>
    <p:sldId id="256" r:id="rId10"/>
    <p:sldId id="272" r:id="rId11"/>
    <p:sldId id="271" r:id="rId12"/>
    <p:sldId id="273" r:id="rId13"/>
    <p:sldId id="275" r:id="rId14"/>
    <p:sldId id="277" r:id="rId15"/>
    <p:sldId id="287" r:id="rId16"/>
    <p:sldId id="263" r:id="rId17"/>
    <p:sldId id="266" r:id="rId18"/>
    <p:sldId id="267" r:id="rId19"/>
    <p:sldId id="268" r:id="rId20"/>
    <p:sldId id="288" r:id="rId21"/>
    <p:sldId id="259" r:id="rId22"/>
    <p:sldId id="265" r:id="rId23"/>
    <p:sldId id="260" r:id="rId24"/>
    <p:sldId id="282" r:id="rId25"/>
    <p:sldId id="262" r:id="rId26"/>
    <p:sldId id="264" r:id="rId27"/>
    <p:sldId id="290" r:id="rId28"/>
    <p:sldId id="279" r:id="rId29"/>
    <p:sldId id="289" r:id="rId30"/>
    <p:sldId id="270" r:id="rId31"/>
    <p:sldId id="269" r:id="rId32"/>
    <p:sldId id="274" r:id="rId33"/>
    <p:sldId id="276" r:id="rId34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695355788859726"/>
          <c:y val="1.6836195965366927E-2"/>
          <c:w val="0.78186205890930305"/>
          <c:h val="0.857168297663944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6"/>
                <c:pt idx="0">
                  <c:v>Cat 5 Surge</c:v>
                </c:pt>
                <c:pt idx="1">
                  <c:v>Carla Surge</c:v>
                </c:pt>
                <c:pt idx="2">
                  <c:v>Ike Surge</c:v>
                </c:pt>
                <c:pt idx="3">
                  <c:v>Bus Contract</c:v>
                </c:pt>
                <c:pt idx="4">
                  <c:v>Evacuation </c:v>
                </c:pt>
                <c:pt idx="5">
                  <c:v>H-120 Hrs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60</c:v>
                </c:pt>
                <c:pt idx="1">
                  <c:v>52</c:v>
                </c:pt>
                <c:pt idx="2">
                  <c:v>48</c:v>
                </c:pt>
                <c:pt idx="3">
                  <c:v>96</c:v>
                </c:pt>
                <c:pt idx="4">
                  <c:v>36</c:v>
                </c:pt>
                <c:pt idx="5">
                  <c:v>120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6"/>
                <c:pt idx="0">
                  <c:v>Cat 5 Surge</c:v>
                </c:pt>
                <c:pt idx="1">
                  <c:v>Carla Surge</c:v>
                </c:pt>
                <c:pt idx="2">
                  <c:v>Ike Surge</c:v>
                </c:pt>
                <c:pt idx="3">
                  <c:v>Bus Contract</c:v>
                </c:pt>
                <c:pt idx="4">
                  <c:v>Evacuation </c:v>
                </c:pt>
                <c:pt idx="5">
                  <c:v>H-120 Hrs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6"/>
                <c:pt idx="0">
                  <c:v>Cat 5 Surge</c:v>
                </c:pt>
                <c:pt idx="1">
                  <c:v>Carla Surge</c:v>
                </c:pt>
                <c:pt idx="2">
                  <c:v>Ike Surge</c:v>
                </c:pt>
                <c:pt idx="3">
                  <c:v>Bus Contract</c:v>
                </c:pt>
                <c:pt idx="4">
                  <c:v>Evacuation </c:v>
                </c:pt>
                <c:pt idx="5">
                  <c:v>H-120 Hrs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2523648"/>
        <c:axId val="122525184"/>
      </c:barChart>
      <c:catAx>
        <c:axId val="122523648"/>
        <c:scaling>
          <c:orientation val="minMax"/>
        </c:scaling>
        <c:delete val="0"/>
        <c:axPos val="l"/>
        <c:majorTickMark val="out"/>
        <c:minorTickMark val="none"/>
        <c:tickLblPos val="nextTo"/>
        <c:crossAx val="122525184"/>
        <c:crosses val="autoZero"/>
        <c:auto val="1"/>
        <c:lblAlgn val="ctr"/>
        <c:lblOffset val="100"/>
        <c:noMultiLvlLbl val="0"/>
      </c:catAx>
      <c:valAx>
        <c:axId val="12252518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22523648"/>
        <c:crosses val="autoZero"/>
        <c:crossBetween val="between"/>
      </c:valAx>
      <c:spPr>
        <a:ln cmpd="sng"/>
        <a:effectLst>
          <a:outerShdw blurRad="50800" dist="50800" dir="5400000" algn="ctr" rotWithShape="0">
            <a:srgbClr val="0070C0"/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0.87037</cdr:x>
      <cdr:y>0.33672</cdr:y>
    </cdr:from>
    <cdr:to>
      <cdr:x>0.98148</cdr:x>
      <cdr:y>0.53876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162800" y="15240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0.86111</cdr:x>
      <cdr:y>0.28622</cdr:y>
    </cdr:from>
    <cdr:to>
      <cdr:x>0.97222</cdr:x>
      <cdr:y>0.53876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086600" y="1295400"/>
          <a:ext cx="914400" cy="1143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120 Hours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0.40741</cdr:x>
      <cdr:y>0.38723</cdr:y>
    </cdr:from>
    <cdr:to>
      <cdr:x>0.51852</cdr:x>
      <cdr:y>0.58927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352800" y="17526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36 Hours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0.75</cdr:x>
      <cdr:y>0.48825</cdr:y>
    </cdr:from>
    <cdr:to>
      <cdr:x>0.86111</cdr:x>
      <cdr:y>0.69028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172200" y="22098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96 Hours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0.47419</cdr:x>
      <cdr:y>0.6061</cdr:y>
    </cdr:from>
    <cdr:to>
      <cdr:x>0.5853</cdr:x>
      <cdr:y>0.80814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02365" y="27432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0.47222</cdr:x>
      <cdr:y>0.6061</cdr:y>
    </cdr:from>
    <cdr:to>
      <cdr:x>0.58333</cdr:x>
      <cdr:y>0.80814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886200" y="27432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4</a:t>
          </a:r>
          <a:r>
            <a:rPr lang="en-US" sz="1100" b="1" dirty="0" smtClean="0"/>
            <a:t>8 </a:t>
          </a:r>
          <a:r>
            <a:rPr lang="en-US" sz="1100" dirty="0" smtClean="0"/>
            <a:t>Hours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0.49074</cdr:x>
      <cdr:y>0.70712</cdr:y>
    </cdr:from>
    <cdr:to>
      <cdr:x>0.60185</cdr:x>
      <cdr:y>0.90915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4038600" y="32004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52 Hours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0.52778</cdr:x>
      <cdr:y>0.79797</cdr:y>
    </cdr:from>
    <cdr:to>
      <cdr:x>0.63889</cdr:x>
      <cdr:y>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343400" y="36115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60  Hours</a:t>
          </a:r>
          <a:endParaRPr lang="en-US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934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335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947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480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88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1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874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454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9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37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002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91B58-7D51-4D47-A569-FE3769CCA8FE}" type="datetimeFigureOut">
              <a:rPr lang="en-US" smtClean="0"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2691C-D9C6-4CA6-A058-00AD94EC58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357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en.wikipedia.org/wiki/File:Ike_12_sept_2008_1705Z.jpg" TargetMode="Externa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http://en.wikipedia.org/wiki/File:Ike2008filledrainblk.gif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en.wikipedia.org/wiki/File:Ike_12_sept_2008_1705Z.jpg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en.wikipedia.org/wiki/File:HGX_N0R_Legend_0.png" TargetMode="Externa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Gulf Coast Hurricanes</a:t>
            </a:r>
            <a:endParaRPr lang="en-US" sz="4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752600" y="5334000"/>
            <a:ext cx="5486400" cy="804862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         Mitigation and Response</a:t>
            </a:r>
          </a:p>
          <a:p>
            <a:r>
              <a:rPr lang="en-US" sz="2800" dirty="0" smtClean="0"/>
              <a:t>               Evacuation Timeline</a:t>
            </a:r>
            <a:endParaRPr lang="en-US" sz="2800" dirty="0"/>
          </a:p>
        </p:txBody>
      </p:sp>
      <p:pic>
        <p:nvPicPr>
          <p:cNvPr id="8" name="Picture 4" descr="http://upload.wikimedia.org/wikipedia/commons/thumb/4/46/Ike_12_sept_2008_1705Z.jpg/220px-Ike_12_sept_2008_1705Z.jpg">
            <a:hlinkClick r:id="rId2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 l="5816" t="25556" r="38931" b="14444"/>
          <a:stretch>
            <a:fillRect/>
          </a:stretch>
        </p:blipFill>
        <p:spPr bwMode="auto">
          <a:xfrm>
            <a:off x="2286000" y="2438400"/>
            <a:ext cx="4557543" cy="385876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Ike – 120 Hour Forecast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2280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Ike - </a:t>
            </a:r>
            <a:r>
              <a:rPr lang="en-US" b="1" dirty="0" smtClean="0"/>
              <a:t>96 </a:t>
            </a:r>
            <a:r>
              <a:rPr lang="en-US" b="1" dirty="0"/>
              <a:t>H</a:t>
            </a:r>
            <a:r>
              <a:rPr lang="en-US" b="1" dirty="0" smtClean="0"/>
              <a:t>our Forecast</a:t>
            </a:r>
            <a:endParaRPr lang="en-US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5790" t="25556" r="39358" b="14742"/>
          <a:stretch>
            <a:fillRect/>
          </a:stretch>
        </p:blipFill>
        <p:spPr bwMode="auto">
          <a:xfrm>
            <a:off x="2590800" y="2438400"/>
            <a:ext cx="4547170" cy="385876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958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Ike </a:t>
            </a:r>
            <a:r>
              <a:rPr lang="en-US" b="1" dirty="0" smtClean="0"/>
              <a:t>- 72 </a:t>
            </a:r>
            <a:r>
              <a:rPr lang="en-US" b="1" dirty="0" smtClean="0"/>
              <a:t>Hour Forecast</a:t>
            </a:r>
            <a:endParaRPr lang="en-US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5819" t="25556" r="39358" b="14444"/>
          <a:stretch>
            <a:fillRect/>
          </a:stretch>
        </p:blipFill>
        <p:spPr bwMode="auto">
          <a:xfrm>
            <a:off x="2514600" y="2438400"/>
            <a:ext cx="4522160" cy="385876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0087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Ike </a:t>
            </a:r>
            <a:r>
              <a:rPr lang="en-US" b="1" dirty="0" smtClean="0"/>
              <a:t>- 48 </a:t>
            </a:r>
            <a:r>
              <a:rPr lang="en-US" b="1" dirty="0" smtClean="0"/>
              <a:t>Hour Forecast</a:t>
            </a:r>
            <a:endParaRPr lang="en-US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5819" t="25556" r="39358" b="14444"/>
          <a:stretch>
            <a:fillRect/>
          </a:stretch>
        </p:blipFill>
        <p:spPr bwMode="auto">
          <a:xfrm>
            <a:off x="2590800" y="2362200"/>
            <a:ext cx="4522160" cy="385876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9897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Ike - 24 </a:t>
            </a:r>
            <a:r>
              <a:rPr lang="en-US" b="1" dirty="0" smtClean="0"/>
              <a:t>Hour Forecast</a:t>
            </a:r>
            <a:endParaRPr lang="en-US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5819" t="25556" r="38491" b="14444"/>
          <a:stretch>
            <a:fillRect/>
          </a:stretch>
        </p:blipFill>
        <p:spPr bwMode="auto">
          <a:xfrm>
            <a:off x="2416779" y="1752600"/>
            <a:ext cx="4593619" cy="385876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61359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Storm Surge</a:t>
            </a:r>
            <a:endParaRPr lang="en-US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Where?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Models not available until H-24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75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upload.wikimedia.org/wikipedia/commons/thumb/d/d5/Ike2008filledrainblk.gif/220px-Ike2008filledrainblk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600200"/>
            <a:ext cx="4372356" cy="496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Hurricane Ike Surge / Wind Field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6216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628650"/>
            <a:ext cx="8791575" cy="560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26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40788"/>
            <a:ext cx="7019756" cy="440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Carla 1961 – Pleasure Pier Galveston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33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" t="21680" r="32333" b="31706"/>
          <a:stretch>
            <a:fillRect/>
          </a:stretch>
        </p:blipFill>
        <p:spPr bwMode="auto">
          <a:xfrm>
            <a:off x="228600" y="1981200"/>
            <a:ext cx="8610600" cy="465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Ike 2008 -  Pleasure Pier Galveston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19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The Evacuation Question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Why is it so hard to answer?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Data provided Kelly Boysen  - University of Houston and Lance Wood NWS – Houston Galveston, Many Thanks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05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Hurricane Track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Upper Texas Coast Most At Risk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M&amp;M’s…?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98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rh.noaa.gov/images/crp/stories/hurricane/carla/Carla_Tr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52600"/>
            <a:ext cx="6629400" cy="436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Carla 1961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8522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69" y="1447800"/>
            <a:ext cx="70104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1900 Storm  - Similar Wind Field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898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srh.noaa.gov/images/crp/stories/hurricane/carla/Carla_Wi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7329"/>
            <a:ext cx="5257800" cy="510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Carla – Tropical Storm Force Winds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9935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Surge / Wind Relationship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Large Radius Storms are the surge producers</a:t>
            </a:r>
          </a:p>
          <a:p>
            <a:r>
              <a:rPr lang="en-US" b="1" dirty="0" smtClean="0"/>
              <a:t>Upper Texas Coast most at risk </a:t>
            </a:r>
            <a:endParaRPr lang="en-US" b="1" dirty="0" smtClean="0"/>
          </a:p>
          <a:p>
            <a:r>
              <a:rPr lang="en-US" b="1" dirty="0" smtClean="0"/>
              <a:t>Matagorda / Morgan City – M&amp;M’s</a:t>
            </a:r>
          </a:p>
          <a:p>
            <a:r>
              <a:rPr lang="en-US" b="1" dirty="0" smtClean="0"/>
              <a:t>How will we know?</a:t>
            </a: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63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upload.wikimedia.org/wikipedia/commons/thumb/4/46/Ike_12_sept_2008_1705Z.jpg/220px-Ike_12_sept_2008_1705Z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05000"/>
            <a:ext cx="5727698" cy="429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Hurricane Ike Tropical Storm Force Winds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7156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upload.wikimedia.org/wikipedia/commons/thumb/5/51/HGX_N0R_Legend_0.png/220px-HGX_N0R_Legend_0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0"/>
            <a:ext cx="5715000" cy="522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Radius of Tropical Storm Force Winds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9213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So, what is the conflict?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Timing is everything!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63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Evacuation and Surge Conflict Timeline</a:t>
            </a:r>
            <a:endParaRPr lang="en-US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192567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Up Arrow 7"/>
          <p:cNvSpPr/>
          <p:nvPr/>
        </p:nvSpPr>
        <p:spPr>
          <a:xfrm flipV="1">
            <a:off x="3274423" y="1752600"/>
            <a:ext cx="484632" cy="685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5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5"/>
                </a:solidFill>
              </a:rPr>
              <a:t>Questions…………?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Conundrum: a confusing and difficult problem, a riddle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67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Evacuation / Surge Timeline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Hurricanes with large wind fields</a:t>
            </a:r>
          </a:p>
          <a:p>
            <a:r>
              <a:rPr lang="en-US" b="1" dirty="0" smtClean="0"/>
              <a:t>Coastal Texas / Louisiana</a:t>
            </a:r>
          </a:p>
          <a:p>
            <a:r>
              <a:rPr lang="en-US" b="1" dirty="0" smtClean="0"/>
              <a:t>History repeats itself</a:t>
            </a:r>
          </a:p>
          <a:p>
            <a:r>
              <a:rPr lang="en-US" b="1" dirty="0" smtClean="0"/>
              <a:t>1900 Storm </a:t>
            </a:r>
          </a:p>
          <a:p>
            <a:r>
              <a:rPr lang="en-US" b="1" dirty="0" smtClean="0"/>
              <a:t>Carla</a:t>
            </a:r>
          </a:p>
          <a:p>
            <a:r>
              <a:rPr lang="en-US" b="1" dirty="0" smtClean="0"/>
              <a:t>Rita</a:t>
            </a:r>
          </a:p>
          <a:p>
            <a:r>
              <a:rPr lang="en-US" b="1" dirty="0" smtClean="0"/>
              <a:t> The Storm –”Ike” 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8070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Ike 108 Hour Forecast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5774" t="25556" r="39358" b="14904"/>
          <a:stretch>
            <a:fillRect/>
          </a:stretch>
        </p:blipFill>
        <p:spPr bwMode="auto">
          <a:xfrm>
            <a:off x="2590800" y="2438400"/>
            <a:ext cx="4560784" cy="385876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04501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5819" t="25556" r="39358" b="14444"/>
          <a:stretch>
            <a:fillRect/>
          </a:stretch>
        </p:blipFill>
        <p:spPr bwMode="auto">
          <a:xfrm>
            <a:off x="2310920" y="2286000"/>
            <a:ext cx="4522160" cy="385876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Ike 84 Hour Forecast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55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Ike 60 Hour Forecast</a:t>
            </a:r>
            <a:endParaRPr lang="en-US" dirty="0"/>
          </a:p>
        </p:txBody>
      </p:sp>
      <p:pic>
        <p:nvPicPr>
          <p:cNvPr id="3" name="Picture 3"/>
          <p:cNvPicPr preferRelativeResize="0">
            <a:picLocks noChangeArrowheads="1"/>
          </p:cNvPicPr>
          <p:nvPr/>
        </p:nvPicPr>
        <p:blipFill>
          <a:blip r:embed="rId2" cstate="print"/>
          <a:srcRect l="5819" t="25556" r="38491" b="14444"/>
          <a:stretch>
            <a:fillRect/>
          </a:stretch>
        </p:blipFill>
        <p:spPr bwMode="auto">
          <a:xfrm>
            <a:off x="2590800" y="2286000"/>
            <a:ext cx="4553712" cy="385876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41516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Ike 36 Hour Forecast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5819" t="25556" r="38491" b="14444"/>
          <a:stretch>
            <a:fillRect/>
          </a:stretch>
        </p:blipFill>
        <p:spPr bwMode="auto">
          <a:xfrm>
            <a:off x="2286000" y="1676400"/>
            <a:ext cx="4593619" cy="385876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1447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Discussion Elements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Hurricane H-120 Timeline</a:t>
            </a:r>
          </a:p>
          <a:p>
            <a:r>
              <a:rPr lang="en-US" b="1" dirty="0" smtClean="0"/>
              <a:t>Hurricane Track Error </a:t>
            </a:r>
          </a:p>
          <a:p>
            <a:r>
              <a:rPr lang="en-US" b="1" dirty="0" smtClean="0"/>
              <a:t>Storm Surge Forecast</a:t>
            </a:r>
          </a:p>
          <a:p>
            <a:r>
              <a:rPr lang="en-US" b="1" dirty="0" smtClean="0"/>
              <a:t>Hurricane Track</a:t>
            </a:r>
          </a:p>
          <a:p>
            <a:r>
              <a:rPr lang="en-US" b="1" dirty="0" smtClean="0"/>
              <a:t>Gulf Hurricanes with large wind fields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5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/>
          <a:lstStyle/>
          <a:p>
            <a:r>
              <a:rPr lang="en-US" b="1" dirty="0" smtClean="0"/>
              <a:t>The H- 120 Timeline</a:t>
            </a:r>
            <a:endParaRPr lang="en-US" b="1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447800" y="3733800"/>
            <a:ext cx="6400800" cy="17526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Evacuation Elements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18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9" y="1371600"/>
            <a:ext cx="8001000" cy="5331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Harris / Galveston East Evacuation Timeline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1593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57401"/>
            <a:ext cx="6887473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Harris / Galveston Evacuation Timeline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4241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NHC Forecast Error Curves</a:t>
            </a:r>
            <a:endParaRPr lang="en-US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Constantly Improving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81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4800"/>
            <a:ext cx="7239000" cy="6055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08555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279</Words>
  <Application>Microsoft Office PowerPoint</Application>
  <PresentationFormat>On-screen Show (4:3)</PresentationFormat>
  <Paragraphs>65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Gulf Coast Hurricanes</vt:lpstr>
      <vt:lpstr>The Evacuation Question</vt:lpstr>
      <vt:lpstr>Evacuation / Surge Timeline</vt:lpstr>
      <vt:lpstr>Discussion Elements</vt:lpstr>
      <vt:lpstr>The H- 120 Timeline</vt:lpstr>
      <vt:lpstr>Harris / Galveston East Evacuation Timeline</vt:lpstr>
      <vt:lpstr>Harris / Galveston Evacuation Timeline</vt:lpstr>
      <vt:lpstr>NHC Forecast Error Curves</vt:lpstr>
      <vt:lpstr>PowerPoint Presentation</vt:lpstr>
      <vt:lpstr>Ike – 120 Hour Forecast</vt:lpstr>
      <vt:lpstr>Ike - 96 Hour Forecast</vt:lpstr>
      <vt:lpstr>Ike - 72 Hour Forecast</vt:lpstr>
      <vt:lpstr>Ike - 48 Hour Forecast</vt:lpstr>
      <vt:lpstr>Ike - 24 Hour Forecast</vt:lpstr>
      <vt:lpstr>Storm Surge</vt:lpstr>
      <vt:lpstr>Hurricane Ike Surge / Wind Field</vt:lpstr>
      <vt:lpstr>PowerPoint Presentation</vt:lpstr>
      <vt:lpstr>Carla 1961 – Pleasure Pier Galveston</vt:lpstr>
      <vt:lpstr>Ike 2008 -  Pleasure Pier Galveston</vt:lpstr>
      <vt:lpstr>Hurricane Track</vt:lpstr>
      <vt:lpstr>Carla 1961</vt:lpstr>
      <vt:lpstr>1900 Storm  - Similar Wind Field</vt:lpstr>
      <vt:lpstr>Carla – Tropical Storm Force Winds</vt:lpstr>
      <vt:lpstr>Surge / Wind Relationship</vt:lpstr>
      <vt:lpstr>Hurricane Ike Tropical Storm Force Winds</vt:lpstr>
      <vt:lpstr>Radius of Tropical Storm Force Winds</vt:lpstr>
      <vt:lpstr>So, what is the conflict?</vt:lpstr>
      <vt:lpstr>Evacuation and Surge Conflict Timeline</vt:lpstr>
      <vt:lpstr>Questions…………?</vt:lpstr>
      <vt:lpstr>Ike 108 Hour Forecast</vt:lpstr>
      <vt:lpstr>Ike 84 Hour Forecast</vt:lpstr>
      <vt:lpstr>Ike 60 Hour Forecast</vt:lpstr>
      <vt:lpstr>Ike 36 Hour Forecast</vt:lpstr>
    </vt:vector>
  </TitlesOfParts>
  <Company>Harris County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HC User</dc:creator>
  <cp:lastModifiedBy>HC User</cp:lastModifiedBy>
  <cp:revision>18</cp:revision>
  <cp:lastPrinted>2012-04-11T11:48:32Z</cp:lastPrinted>
  <dcterms:created xsi:type="dcterms:W3CDTF">2012-04-09T16:48:54Z</dcterms:created>
  <dcterms:modified xsi:type="dcterms:W3CDTF">2012-04-11T12:01:42Z</dcterms:modified>
</cp:coreProperties>
</file>